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57" r:id="rId2"/>
    <p:sldId id="262" r:id="rId3"/>
    <p:sldId id="264" r:id="rId4"/>
  </p:sldIdLst>
  <p:sldSz cx="18288000" cy="10287000"/>
  <p:notesSz cx="6858000" cy="9144000"/>
  <p:embeddedFontLst>
    <p:embeddedFont>
      <p:font typeface="Amasis MT Pro" panose="02040504050005020304" pitchFamily="18" charset="0"/>
      <p:regular r:id="rId6"/>
      <p:bold r:id="rId7"/>
      <p:italic r:id="rId8"/>
      <p:boldItalic r:id="rId9"/>
    </p:embeddedFont>
    <p:embeddedFont>
      <p:font typeface="Times New Roman Bold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D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4746B-2048-4470-97ED-7EFA36C90B1F}" type="datetimeFigureOut">
              <a:rPr lang="en-IN" smtClean="0"/>
              <a:t>28-09-2025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ED0B1-17E9-4DD7-AC0C-C3C47EF0B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3570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6875" y="75278"/>
            <a:ext cx="5327289" cy="1053124"/>
          </a:xfrm>
          <a:custGeom>
            <a:avLst/>
            <a:gdLst/>
            <a:ahLst/>
            <a:cxnLst/>
            <a:rect l="l" t="t" r="r" b="b"/>
            <a:pathLst>
              <a:path w="5327289" h="1053124">
                <a:moveTo>
                  <a:pt x="0" y="0"/>
                </a:moveTo>
                <a:lnTo>
                  <a:pt x="5327289" y="0"/>
                </a:lnTo>
                <a:lnTo>
                  <a:pt x="5327289" y="1053124"/>
                </a:lnTo>
                <a:lnTo>
                  <a:pt x="0" y="1053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Freeform 4"/>
          <p:cNvSpPr/>
          <p:nvPr/>
        </p:nvSpPr>
        <p:spPr>
          <a:xfrm>
            <a:off x="6029476" y="40623"/>
            <a:ext cx="1838536" cy="865525"/>
          </a:xfrm>
          <a:custGeom>
            <a:avLst/>
            <a:gdLst/>
            <a:ahLst/>
            <a:cxnLst/>
            <a:rect l="l" t="t" r="r" b="b"/>
            <a:pathLst>
              <a:path w="1838536" h="865525">
                <a:moveTo>
                  <a:pt x="0" y="0"/>
                </a:moveTo>
                <a:lnTo>
                  <a:pt x="1838536" y="0"/>
                </a:lnTo>
                <a:lnTo>
                  <a:pt x="1838536" y="865525"/>
                </a:lnTo>
                <a:lnTo>
                  <a:pt x="0" y="865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5754" b="-6666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/>
          <p:cNvSpPr/>
          <p:nvPr/>
        </p:nvSpPr>
        <p:spPr>
          <a:xfrm>
            <a:off x="8463324" y="75278"/>
            <a:ext cx="796215" cy="796215"/>
          </a:xfrm>
          <a:custGeom>
            <a:avLst/>
            <a:gdLst/>
            <a:ahLst/>
            <a:cxnLst/>
            <a:rect l="l" t="t" r="r" b="b"/>
            <a:pathLst>
              <a:path w="796215" h="796215">
                <a:moveTo>
                  <a:pt x="0" y="0"/>
                </a:moveTo>
                <a:lnTo>
                  <a:pt x="796215" y="0"/>
                </a:lnTo>
                <a:lnTo>
                  <a:pt x="796215" y="796215"/>
                </a:lnTo>
                <a:lnTo>
                  <a:pt x="0" y="7962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Freeform 6"/>
          <p:cNvSpPr/>
          <p:nvPr/>
        </p:nvSpPr>
        <p:spPr>
          <a:xfrm>
            <a:off x="9603252" y="-6650"/>
            <a:ext cx="1472792" cy="1042000"/>
          </a:xfrm>
          <a:custGeom>
            <a:avLst/>
            <a:gdLst/>
            <a:ahLst/>
            <a:cxnLst/>
            <a:rect l="l" t="t" r="r" b="b"/>
            <a:pathLst>
              <a:path w="1472792" h="1042000">
                <a:moveTo>
                  <a:pt x="0" y="0"/>
                </a:moveTo>
                <a:lnTo>
                  <a:pt x="1472792" y="0"/>
                </a:lnTo>
                <a:lnTo>
                  <a:pt x="1472792" y="1042000"/>
                </a:lnTo>
                <a:lnTo>
                  <a:pt x="0" y="104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7" name="Freeform 7"/>
          <p:cNvSpPr/>
          <p:nvPr/>
        </p:nvSpPr>
        <p:spPr>
          <a:xfrm>
            <a:off x="10902211" y="-177040"/>
            <a:ext cx="1842643" cy="1382780"/>
          </a:xfrm>
          <a:custGeom>
            <a:avLst/>
            <a:gdLst/>
            <a:ahLst/>
            <a:cxnLst/>
            <a:rect l="l" t="t" r="r" b="b"/>
            <a:pathLst>
              <a:path w="1842643" h="1382780">
                <a:moveTo>
                  <a:pt x="0" y="0"/>
                </a:moveTo>
                <a:lnTo>
                  <a:pt x="1842643" y="0"/>
                </a:lnTo>
                <a:lnTo>
                  <a:pt x="1842643" y="1382780"/>
                </a:lnTo>
                <a:lnTo>
                  <a:pt x="0" y="13827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8" name="Freeform 8"/>
          <p:cNvSpPr/>
          <p:nvPr/>
        </p:nvSpPr>
        <p:spPr>
          <a:xfrm>
            <a:off x="15929990" y="283096"/>
            <a:ext cx="568935" cy="568935"/>
          </a:xfrm>
          <a:custGeom>
            <a:avLst/>
            <a:gdLst/>
            <a:ahLst/>
            <a:cxnLst/>
            <a:rect l="l" t="t" r="r" b="b"/>
            <a:pathLst>
              <a:path w="568935" h="568935">
                <a:moveTo>
                  <a:pt x="0" y="0"/>
                </a:moveTo>
                <a:lnTo>
                  <a:pt x="568935" y="0"/>
                </a:lnTo>
                <a:lnTo>
                  <a:pt x="568935" y="568935"/>
                </a:lnTo>
                <a:lnTo>
                  <a:pt x="0" y="568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9" name="Freeform 9"/>
          <p:cNvSpPr/>
          <p:nvPr/>
        </p:nvSpPr>
        <p:spPr>
          <a:xfrm>
            <a:off x="16705562" y="291489"/>
            <a:ext cx="608912" cy="560541"/>
          </a:xfrm>
          <a:custGeom>
            <a:avLst/>
            <a:gdLst/>
            <a:ahLst/>
            <a:cxnLst/>
            <a:rect l="l" t="t" r="r" b="b"/>
            <a:pathLst>
              <a:path w="608912" h="560541">
                <a:moveTo>
                  <a:pt x="0" y="0"/>
                </a:moveTo>
                <a:lnTo>
                  <a:pt x="608912" y="0"/>
                </a:lnTo>
                <a:lnTo>
                  <a:pt x="608912" y="560542"/>
                </a:lnTo>
                <a:lnTo>
                  <a:pt x="0" y="5605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683" r="-1236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Freeform 10"/>
          <p:cNvSpPr/>
          <p:nvPr/>
        </p:nvSpPr>
        <p:spPr>
          <a:xfrm>
            <a:off x="17521112" y="302558"/>
            <a:ext cx="568935" cy="568935"/>
          </a:xfrm>
          <a:custGeom>
            <a:avLst/>
            <a:gdLst/>
            <a:ahLst/>
            <a:cxnLst/>
            <a:rect l="l" t="t" r="r" b="b"/>
            <a:pathLst>
              <a:path w="568935" h="568935">
                <a:moveTo>
                  <a:pt x="0" y="0"/>
                </a:moveTo>
                <a:lnTo>
                  <a:pt x="568935" y="0"/>
                </a:lnTo>
                <a:lnTo>
                  <a:pt x="568935" y="568935"/>
                </a:lnTo>
                <a:lnTo>
                  <a:pt x="0" y="5689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>
          <a:xfrm>
            <a:off x="12854825" y="138894"/>
            <a:ext cx="2289371" cy="732599"/>
          </a:xfrm>
          <a:custGeom>
            <a:avLst/>
            <a:gdLst/>
            <a:ahLst/>
            <a:cxnLst/>
            <a:rect l="l" t="t" r="r" b="b"/>
            <a:pathLst>
              <a:path w="2289371" h="732599">
                <a:moveTo>
                  <a:pt x="0" y="0"/>
                </a:moveTo>
                <a:lnTo>
                  <a:pt x="2289371" y="0"/>
                </a:lnTo>
                <a:lnTo>
                  <a:pt x="2289371" y="732599"/>
                </a:lnTo>
                <a:lnTo>
                  <a:pt x="0" y="7325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FB11E3-D3A2-9E5C-5D6A-AEE9D20906EC}"/>
              </a:ext>
            </a:extLst>
          </p:cNvPr>
          <p:cNvSpPr/>
          <p:nvPr/>
        </p:nvSpPr>
        <p:spPr>
          <a:xfrm>
            <a:off x="-3096" y="-42908"/>
            <a:ext cx="18291096" cy="1248647"/>
          </a:xfrm>
          <a:prstGeom prst="rect">
            <a:avLst/>
          </a:prstGeom>
          <a:solidFill>
            <a:srgbClr val="FFBD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9" name="Picture 2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0BB3C51-7FFB-FBED-9F93-CFAA2576AF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3" y="208245"/>
            <a:ext cx="4304865" cy="85908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BB9F274-7519-2195-5AAE-B55D27F92F01}"/>
              </a:ext>
            </a:extLst>
          </p:cNvPr>
          <p:cNvSpPr txBox="1"/>
          <p:nvPr/>
        </p:nvSpPr>
        <p:spPr>
          <a:xfrm>
            <a:off x="648939" y="1462799"/>
            <a:ext cx="17221200" cy="77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6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endParaRPr lang="en-IN" sz="446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A1366C2-06DD-D34D-7B1E-D6A80C4F2B9E}"/>
              </a:ext>
            </a:extLst>
          </p:cNvPr>
          <p:cNvSpPr txBox="1"/>
          <p:nvPr/>
        </p:nvSpPr>
        <p:spPr>
          <a:xfrm>
            <a:off x="1143000" y="3614157"/>
            <a:ext cx="15562562" cy="4090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643"/>
              </a:lnSpc>
            </a:pPr>
            <a:r>
              <a:rPr lang="en-US" sz="546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Paper Presentation ID:</a:t>
            </a:r>
          </a:p>
          <a:p>
            <a:pPr algn="ctr">
              <a:lnSpc>
                <a:spcPts val="7643"/>
              </a:lnSpc>
            </a:pPr>
            <a:r>
              <a:rPr lang="en-US" sz="4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Title of the Paper</a:t>
            </a:r>
          </a:p>
          <a:p>
            <a:pPr algn="ctr">
              <a:lnSpc>
                <a:spcPts val="4501"/>
              </a:lnSpc>
            </a:pPr>
            <a:r>
              <a:rPr lang="en-US" sz="32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Name of the Presenter</a:t>
            </a:r>
          </a:p>
          <a:p>
            <a:pPr algn="ctr">
              <a:lnSpc>
                <a:spcPts val="4501"/>
              </a:lnSpc>
            </a:pPr>
            <a:r>
              <a:rPr lang="en-US" sz="32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Affiliation</a:t>
            </a:r>
          </a:p>
          <a:p>
            <a:pPr algn="ctr">
              <a:lnSpc>
                <a:spcPts val="7643"/>
              </a:lnSpc>
            </a:pPr>
            <a:r>
              <a:rPr lang="en-US" sz="546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AB743F-B070-0465-3DB8-14E46C2D7D24}"/>
              </a:ext>
            </a:extLst>
          </p:cNvPr>
          <p:cNvSpPr txBox="1"/>
          <p:nvPr/>
        </p:nvSpPr>
        <p:spPr>
          <a:xfrm>
            <a:off x="12507000" y="-113050"/>
            <a:ext cx="578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>
                <a:latin typeface="Amasis MT Pro" panose="02040504050005020304" pitchFamily="18" charset="0"/>
              </a:rPr>
              <a:t>ICEWSTEAM  2025</a:t>
            </a:r>
          </a:p>
          <a:p>
            <a:r>
              <a:rPr lang="en-IN" sz="4000" b="1" dirty="0">
                <a:latin typeface="Amasis MT Pro" panose="02040504050005020304" pitchFamily="18" charset="0"/>
              </a:rPr>
              <a:t>October 6-7,2025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C2F1B-3511-9425-750E-0E961A7B5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60A5D7E4-D177-16A3-AE6D-96D9A0601865}"/>
              </a:ext>
            </a:extLst>
          </p:cNvPr>
          <p:cNvSpPr/>
          <p:nvPr/>
        </p:nvSpPr>
        <p:spPr>
          <a:xfrm>
            <a:off x="106875" y="75278"/>
            <a:ext cx="5327289" cy="1053124"/>
          </a:xfrm>
          <a:custGeom>
            <a:avLst/>
            <a:gdLst/>
            <a:ahLst/>
            <a:cxnLst/>
            <a:rect l="l" t="t" r="r" b="b"/>
            <a:pathLst>
              <a:path w="5327289" h="1053124">
                <a:moveTo>
                  <a:pt x="0" y="0"/>
                </a:moveTo>
                <a:lnTo>
                  <a:pt x="5327289" y="0"/>
                </a:lnTo>
                <a:lnTo>
                  <a:pt x="5327289" y="1053124"/>
                </a:lnTo>
                <a:lnTo>
                  <a:pt x="0" y="1053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A8CBE2C-4C54-0213-3EAA-15A2908D22F8}"/>
              </a:ext>
            </a:extLst>
          </p:cNvPr>
          <p:cNvSpPr/>
          <p:nvPr/>
        </p:nvSpPr>
        <p:spPr>
          <a:xfrm>
            <a:off x="6029476" y="40623"/>
            <a:ext cx="1838536" cy="865525"/>
          </a:xfrm>
          <a:custGeom>
            <a:avLst/>
            <a:gdLst/>
            <a:ahLst/>
            <a:cxnLst/>
            <a:rect l="l" t="t" r="r" b="b"/>
            <a:pathLst>
              <a:path w="1838536" h="865525">
                <a:moveTo>
                  <a:pt x="0" y="0"/>
                </a:moveTo>
                <a:lnTo>
                  <a:pt x="1838536" y="0"/>
                </a:lnTo>
                <a:lnTo>
                  <a:pt x="1838536" y="865525"/>
                </a:lnTo>
                <a:lnTo>
                  <a:pt x="0" y="865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5754" b="-6666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DE6CCE1-3608-FEA2-EA9C-A9C6D543082E}"/>
              </a:ext>
            </a:extLst>
          </p:cNvPr>
          <p:cNvSpPr/>
          <p:nvPr/>
        </p:nvSpPr>
        <p:spPr>
          <a:xfrm>
            <a:off x="8463324" y="75278"/>
            <a:ext cx="796215" cy="796215"/>
          </a:xfrm>
          <a:custGeom>
            <a:avLst/>
            <a:gdLst/>
            <a:ahLst/>
            <a:cxnLst/>
            <a:rect l="l" t="t" r="r" b="b"/>
            <a:pathLst>
              <a:path w="796215" h="796215">
                <a:moveTo>
                  <a:pt x="0" y="0"/>
                </a:moveTo>
                <a:lnTo>
                  <a:pt x="796215" y="0"/>
                </a:lnTo>
                <a:lnTo>
                  <a:pt x="796215" y="796215"/>
                </a:lnTo>
                <a:lnTo>
                  <a:pt x="0" y="7962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FD45C41-9421-C3FA-39BD-56F32525F572}"/>
              </a:ext>
            </a:extLst>
          </p:cNvPr>
          <p:cNvSpPr/>
          <p:nvPr/>
        </p:nvSpPr>
        <p:spPr>
          <a:xfrm>
            <a:off x="9603252" y="-6650"/>
            <a:ext cx="1472792" cy="1042000"/>
          </a:xfrm>
          <a:custGeom>
            <a:avLst/>
            <a:gdLst/>
            <a:ahLst/>
            <a:cxnLst/>
            <a:rect l="l" t="t" r="r" b="b"/>
            <a:pathLst>
              <a:path w="1472792" h="1042000">
                <a:moveTo>
                  <a:pt x="0" y="0"/>
                </a:moveTo>
                <a:lnTo>
                  <a:pt x="1472792" y="0"/>
                </a:lnTo>
                <a:lnTo>
                  <a:pt x="1472792" y="1042000"/>
                </a:lnTo>
                <a:lnTo>
                  <a:pt x="0" y="104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6800D2F-5823-8C57-871E-DAF40ADD8866}"/>
              </a:ext>
            </a:extLst>
          </p:cNvPr>
          <p:cNvSpPr/>
          <p:nvPr/>
        </p:nvSpPr>
        <p:spPr>
          <a:xfrm>
            <a:off x="10902211" y="-177040"/>
            <a:ext cx="1842643" cy="1382780"/>
          </a:xfrm>
          <a:custGeom>
            <a:avLst/>
            <a:gdLst/>
            <a:ahLst/>
            <a:cxnLst/>
            <a:rect l="l" t="t" r="r" b="b"/>
            <a:pathLst>
              <a:path w="1842643" h="1382780">
                <a:moveTo>
                  <a:pt x="0" y="0"/>
                </a:moveTo>
                <a:lnTo>
                  <a:pt x="1842643" y="0"/>
                </a:lnTo>
                <a:lnTo>
                  <a:pt x="1842643" y="1382780"/>
                </a:lnTo>
                <a:lnTo>
                  <a:pt x="0" y="13827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DA1ED9E-E886-7593-0046-7C0EE17BD1AA}"/>
              </a:ext>
            </a:extLst>
          </p:cNvPr>
          <p:cNvSpPr/>
          <p:nvPr/>
        </p:nvSpPr>
        <p:spPr>
          <a:xfrm>
            <a:off x="15929990" y="283096"/>
            <a:ext cx="568935" cy="568935"/>
          </a:xfrm>
          <a:custGeom>
            <a:avLst/>
            <a:gdLst/>
            <a:ahLst/>
            <a:cxnLst/>
            <a:rect l="l" t="t" r="r" b="b"/>
            <a:pathLst>
              <a:path w="568935" h="568935">
                <a:moveTo>
                  <a:pt x="0" y="0"/>
                </a:moveTo>
                <a:lnTo>
                  <a:pt x="568935" y="0"/>
                </a:lnTo>
                <a:lnTo>
                  <a:pt x="568935" y="568935"/>
                </a:lnTo>
                <a:lnTo>
                  <a:pt x="0" y="568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71F261E-AF5D-BA8D-0C4A-ED2C117B15E5}"/>
              </a:ext>
            </a:extLst>
          </p:cNvPr>
          <p:cNvSpPr/>
          <p:nvPr/>
        </p:nvSpPr>
        <p:spPr>
          <a:xfrm>
            <a:off x="16705562" y="291489"/>
            <a:ext cx="608912" cy="560541"/>
          </a:xfrm>
          <a:custGeom>
            <a:avLst/>
            <a:gdLst/>
            <a:ahLst/>
            <a:cxnLst/>
            <a:rect l="l" t="t" r="r" b="b"/>
            <a:pathLst>
              <a:path w="608912" h="560541">
                <a:moveTo>
                  <a:pt x="0" y="0"/>
                </a:moveTo>
                <a:lnTo>
                  <a:pt x="608912" y="0"/>
                </a:lnTo>
                <a:lnTo>
                  <a:pt x="608912" y="560542"/>
                </a:lnTo>
                <a:lnTo>
                  <a:pt x="0" y="5605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683" r="-1236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26058B6-AC61-29CE-DD93-91F4D19928B2}"/>
              </a:ext>
            </a:extLst>
          </p:cNvPr>
          <p:cNvSpPr/>
          <p:nvPr/>
        </p:nvSpPr>
        <p:spPr>
          <a:xfrm>
            <a:off x="17521112" y="302558"/>
            <a:ext cx="568935" cy="568935"/>
          </a:xfrm>
          <a:custGeom>
            <a:avLst/>
            <a:gdLst/>
            <a:ahLst/>
            <a:cxnLst/>
            <a:rect l="l" t="t" r="r" b="b"/>
            <a:pathLst>
              <a:path w="568935" h="568935">
                <a:moveTo>
                  <a:pt x="0" y="0"/>
                </a:moveTo>
                <a:lnTo>
                  <a:pt x="568935" y="0"/>
                </a:lnTo>
                <a:lnTo>
                  <a:pt x="568935" y="568935"/>
                </a:lnTo>
                <a:lnTo>
                  <a:pt x="0" y="5689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1946415F-AC03-5D52-A5AF-0EA6E0059AFA}"/>
              </a:ext>
            </a:extLst>
          </p:cNvPr>
          <p:cNvSpPr/>
          <p:nvPr/>
        </p:nvSpPr>
        <p:spPr>
          <a:xfrm>
            <a:off x="12854825" y="138894"/>
            <a:ext cx="2289371" cy="732599"/>
          </a:xfrm>
          <a:custGeom>
            <a:avLst/>
            <a:gdLst/>
            <a:ahLst/>
            <a:cxnLst/>
            <a:rect l="l" t="t" r="r" b="b"/>
            <a:pathLst>
              <a:path w="2289371" h="732599">
                <a:moveTo>
                  <a:pt x="0" y="0"/>
                </a:moveTo>
                <a:lnTo>
                  <a:pt x="2289371" y="0"/>
                </a:lnTo>
                <a:lnTo>
                  <a:pt x="2289371" y="732599"/>
                </a:lnTo>
                <a:lnTo>
                  <a:pt x="0" y="7325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0486F1-8F26-6DFF-268A-AAB93771D422}"/>
              </a:ext>
            </a:extLst>
          </p:cNvPr>
          <p:cNvSpPr/>
          <p:nvPr/>
        </p:nvSpPr>
        <p:spPr>
          <a:xfrm>
            <a:off x="-3096" y="-42908"/>
            <a:ext cx="18291096" cy="1248647"/>
          </a:xfrm>
          <a:prstGeom prst="rect">
            <a:avLst/>
          </a:prstGeom>
          <a:solidFill>
            <a:srgbClr val="FFBD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9" name="Picture 2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159E13E-8C43-65C5-1A10-993F0DEB08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3" y="208245"/>
            <a:ext cx="4304865" cy="85908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5DFE1B6-D5FF-ADD3-9A30-38DEF1F93E01}"/>
              </a:ext>
            </a:extLst>
          </p:cNvPr>
          <p:cNvSpPr txBox="1"/>
          <p:nvPr/>
        </p:nvSpPr>
        <p:spPr>
          <a:xfrm>
            <a:off x="648939" y="1462799"/>
            <a:ext cx="17221200" cy="77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6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endParaRPr lang="en-IN" sz="446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804E44-0784-225B-0082-27AF33862398}"/>
              </a:ext>
            </a:extLst>
          </p:cNvPr>
          <p:cNvSpPr txBox="1"/>
          <p:nvPr/>
        </p:nvSpPr>
        <p:spPr>
          <a:xfrm>
            <a:off x="12507000" y="-113050"/>
            <a:ext cx="578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>
                <a:latin typeface="Amasis MT Pro" panose="02040504050005020304" pitchFamily="18" charset="0"/>
              </a:rPr>
              <a:t>ICEWSTEAM  2025</a:t>
            </a:r>
          </a:p>
          <a:p>
            <a:r>
              <a:rPr lang="en-IN" sz="4000" b="1" dirty="0">
                <a:latin typeface="Amasis MT Pro" panose="02040504050005020304" pitchFamily="18" charset="0"/>
              </a:rPr>
              <a:t>October 6-7,2025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14824F-34E6-CF1A-CAEE-A5377326AFF7}"/>
              </a:ext>
            </a:extLst>
          </p:cNvPr>
          <p:cNvSpPr txBox="1"/>
          <p:nvPr/>
        </p:nvSpPr>
        <p:spPr>
          <a:xfrm>
            <a:off x="1066800" y="2119198"/>
            <a:ext cx="16078200" cy="6528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4087"/>
              </a:lnSpc>
            </a:pPr>
            <a:endParaRPr lang="en-IN" dirty="0"/>
          </a:p>
          <a:p>
            <a:pPr algn="just"/>
            <a:r>
              <a:rPr lang="en-IN" sz="2800" b="1" dirty="0">
                <a:highlight>
                  <a:srgbClr val="FFFF00"/>
                </a:highlight>
              </a:rPr>
              <a:t>Slide 1 </a:t>
            </a:r>
            <a:r>
              <a:rPr lang="en-IN" sz="2800" b="1" dirty="0"/>
              <a:t>– Introduction &amp; Methodology</a:t>
            </a:r>
          </a:p>
          <a:p>
            <a:pPr algn="just"/>
            <a:r>
              <a:rPr lang="en-IN" sz="2800" b="1" dirty="0"/>
              <a:t>Introduction / Background</a:t>
            </a:r>
            <a:endParaRPr lang="en-IN" sz="2800" dirty="0"/>
          </a:p>
          <a:p>
            <a:pPr lvl="1" algn="just"/>
            <a:r>
              <a:rPr lang="en-IN" sz="2800" dirty="0"/>
              <a:t>Brief overview of the topic/problem area.</a:t>
            </a:r>
          </a:p>
          <a:p>
            <a:pPr lvl="1" algn="just"/>
            <a:r>
              <a:rPr lang="en-IN" sz="2800" dirty="0"/>
              <a:t>Importance, motivation, or gap in existing work.</a:t>
            </a:r>
          </a:p>
          <a:p>
            <a:pPr algn="just"/>
            <a:r>
              <a:rPr lang="en-IN" sz="2800" b="1" dirty="0"/>
              <a:t>Objective / Problem Statement</a:t>
            </a:r>
            <a:endParaRPr lang="en-IN" sz="2800" dirty="0"/>
          </a:p>
          <a:p>
            <a:pPr lvl="1" algn="just"/>
            <a:r>
              <a:rPr lang="en-IN" sz="2800" dirty="0"/>
              <a:t>What issue your research addresses.</a:t>
            </a:r>
          </a:p>
          <a:p>
            <a:pPr algn="just"/>
            <a:r>
              <a:rPr lang="en-IN" sz="2800" b="1" dirty="0"/>
              <a:t>Methodology / Approach</a:t>
            </a:r>
            <a:endParaRPr lang="en-IN" sz="2800" dirty="0"/>
          </a:p>
          <a:p>
            <a:pPr lvl="1" algn="just"/>
            <a:r>
              <a:rPr lang="en-IN" sz="2800" dirty="0"/>
              <a:t>Framework, model, or methods used (survey, experiment, analysis, simulation, etc.).</a:t>
            </a:r>
          </a:p>
          <a:p>
            <a:pPr lvl="1" algn="just"/>
            <a:r>
              <a:rPr lang="en-IN" sz="2800" dirty="0"/>
              <a:t>Key tools or techniques applied.</a:t>
            </a:r>
          </a:p>
          <a:p>
            <a:pPr algn="just">
              <a:lnSpc>
                <a:spcPts val="4087"/>
              </a:lnSpc>
            </a:pPr>
            <a:endParaRPr lang="en-IN" sz="2800" dirty="0"/>
          </a:p>
          <a:p>
            <a:pPr algn="l">
              <a:lnSpc>
                <a:spcPts val="4087"/>
              </a:lnSpc>
            </a:pPr>
            <a:endParaRPr lang="en-IN" dirty="0"/>
          </a:p>
          <a:p>
            <a:pPr algn="l">
              <a:lnSpc>
                <a:spcPts val="4087"/>
              </a:lnSpc>
            </a:pPr>
            <a:endParaRPr lang="en-IN" dirty="0"/>
          </a:p>
          <a:p>
            <a:pPr algn="l">
              <a:lnSpc>
                <a:spcPts val="4087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04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E5A9B-3CDC-4804-9536-3363FFA0B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F8F3204-8643-4AE9-946D-0D12B7E9D53D}"/>
              </a:ext>
            </a:extLst>
          </p:cNvPr>
          <p:cNvSpPr/>
          <p:nvPr/>
        </p:nvSpPr>
        <p:spPr>
          <a:xfrm>
            <a:off x="106875" y="75278"/>
            <a:ext cx="5327289" cy="1053124"/>
          </a:xfrm>
          <a:custGeom>
            <a:avLst/>
            <a:gdLst/>
            <a:ahLst/>
            <a:cxnLst/>
            <a:rect l="l" t="t" r="r" b="b"/>
            <a:pathLst>
              <a:path w="5327289" h="1053124">
                <a:moveTo>
                  <a:pt x="0" y="0"/>
                </a:moveTo>
                <a:lnTo>
                  <a:pt x="5327289" y="0"/>
                </a:lnTo>
                <a:lnTo>
                  <a:pt x="5327289" y="1053124"/>
                </a:lnTo>
                <a:lnTo>
                  <a:pt x="0" y="1053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147AC1D-5350-6543-B6AA-E304E20CBCFA}"/>
              </a:ext>
            </a:extLst>
          </p:cNvPr>
          <p:cNvSpPr/>
          <p:nvPr/>
        </p:nvSpPr>
        <p:spPr>
          <a:xfrm>
            <a:off x="6029476" y="40623"/>
            <a:ext cx="1838536" cy="865525"/>
          </a:xfrm>
          <a:custGeom>
            <a:avLst/>
            <a:gdLst/>
            <a:ahLst/>
            <a:cxnLst/>
            <a:rect l="l" t="t" r="r" b="b"/>
            <a:pathLst>
              <a:path w="1838536" h="865525">
                <a:moveTo>
                  <a:pt x="0" y="0"/>
                </a:moveTo>
                <a:lnTo>
                  <a:pt x="1838536" y="0"/>
                </a:lnTo>
                <a:lnTo>
                  <a:pt x="1838536" y="865525"/>
                </a:lnTo>
                <a:lnTo>
                  <a:pt x="0" y="865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5754" b="-6666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0A5C3A6-CF8D-AE11-CA72-4CC7D9F4DD0D}"/>
              </a:ext>
            </a:extLst>
          </p:cNvPr>
          <p:cNvSpPr/>
          <p:nvPr/>
        </p:nvSpPr>
        <p:spPr>
          <a:xfrm>
            <a:off x="8463324" y="75278"/>
            <a:ext cx="796215" cy="796215"/>
          </a:xfrm>
          <a:custGeom>
            <a:avLst/>
            <a:gdLst/>
            <a:ahLst/>
            <a:cxnLst/>
            <a:rect l="l" t="t" r="r" b="b"/>
            <a:pathLst>
              <a:path w="796215" h="796215">
                <a:moveTo>
                  <a:pt x="0" y="0"/>
                </a:moveTo>
                <a:lnTo>
                  <a:pt x="796215" y="0"/>
                </a:lnTo>
                <a:lnTo>
                  <a:pt x="796215" y="796215"/>
                </a:lnTo>
                <a:lnTo>
                  <a:pt x="0" y="7962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BA93468-FFE7-995E-9981-8ED95E49A6C1}"/>
              </a:ext>
            </a:extLst>
          </p:cNvPr>
          <p:cNvSpPr/>
          <p:nvPr/>
        </p:nvSpPr>
        <p:spPr>
          <a:xfrm>
            <a:off x="9603252" y="-6650"/>
            <a:ext cx="1472792" cy="1042000"/>
          </a:xfrm>
          <a:custGeom>
            <a:avLst/>
            <a:gdLst/>
            <a:ahLst/>
            <a:cxnLst/>
            <a:rect l="l" t="t" r="r" b="b"/>
            <a:pathLst>
              <a:path w="1472792" h="1042000">
                <a:moveTo>
                  <a:pt x="0" y="0"/>
                </a:moveTo>
                <a:lnTo>
                  <a:pt x="1472792" y="0"/>
                </a:lnTo>
                <a:lnTo>
                  <a:pt x="1472792" y="1042000"/>
                </a:lnTo>
                <a:lnTo>
                  <a:pt x="0" y="104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04D8D6D-5E1E-91D2-CF43-EFDA00FB1BE5}"/>
              </a:ext>
            </a:extLst>
          </p:cNvPr>
          <p:cNvSpPr/>
          <p:nvPr/>
        </p:nvSpPr>
        <p:spPr>
          <a:xfrm>
            <a:off x="10902211" y="-177040"/>
            <a:ext cx="1842643" cy="1382780"/>
          </a:xfrm>
          <a:custGeom>
            <a:avLst/>
            <a:gdLst/>
            <a:ahLst/>
            <a:cxnLst/>
            <a:rect l="l" t="t" r="r" b="b"/>
            <a:pathLst>
              <a:path w="1842643" h="1382780">
                <a:moveTo>
                  <a:pt x="0" y="0"/>
                </a:moveTo>
                <a:lnTo>
                  <a:pt x="1842643" y="0"/>
                </a:lnTo>
                <a:lnTo>
                  <a:pt x="1842643" y="1382780"/>
                </a:lnTo>
                <a:lnTo>
                  <a:pt x="0" y="13827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947A0F1-A713-69BA-A68B-340B4E6528C7}"/>
              </a:ext>
            </a:extLst>
          </p:cNvPr>
          <p:cNvSpPr/>
          <p:nvPr/>
        </p:nvSpPr>
        <p:spPr>
          <a:xfrm>
            <a:off x="15929990" y="283096"/>
            <a:ext cx="568935" cy="568935"/>
          </a:xfrm>
          <a:custGeom>
            <a:avLst/>
            <a:gdLst/>
            <a:ahLst/>
            <a:cxnLst/>
            <a:rect l="l" t="t" r="r" b="b"/>
            <a:pathLst>
              <a:path w="568935" h="568935">
                <a:moveTo>
                  <a:pt x="0" y="0"/>
                </a:moveTo>
                <a:lnTo>
                  <a:pt x="568935" y="0"/>
                </a:lnTo>
                <a:lnTo>
                  <a:pt x="568935" y="568935"/>
                </a:lnTo>
                <a:lnTo>
                  <a:pt x="0" y="568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9D3373A-603A-CBA8-B36C-E221CE32359C}"/>
              </a:ext>
            </a:extLst>
          </p:cNvPr>
          <p:cNvSpPr/>
          <p:nvPr/>
        </p:nvSpPr>
        <p:spPr>
          <a:xfrm>
            <a:off x="16705562" y="291489"/>
            <a:ext cx="608912" cy="560541"/>
          </a:xfrm>
          <a:custGeom>
            <a:avLst/>
            <a:gdLst/>
            <a:ahLst/>
            <a:cxnLst/>
            <a:rect l="l" t="t" r="r" b="b"/>
            <a:pathLst>
              <a:path w="608912" h="560541">
                <a:moveTo>
                  <a:pt x="0" y="0"/>
                </a:moveTo>
                <a:lnTo>
                  <a:pt x="608912" y="0"/>
                </a:lnTo>
                <a:lnTo>
                  <a:pt x="608912" y="560542"/>
                </a:lnTo>
                <a:lnTo>
                  <a:pt x="0" y="5605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683" r="-1236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9ED1EDF-E405-9EF9-C3D5-F7D22697C451}"/>
              </a:ext>
            </a:extLst>
          </p:cNvPr>
          <p:cNvSpPr/>
          <p:nvPr/>
        </p:nvSpPr>
        <p:spPr>
          <a:xfrm>
            <a:off x="17521112" y="302558"/>
            <a:ext cx="568935" cy="568935"/>
          </a:xfrm>
          <a:custGeom>
            <a:avLst/>
            <a:gdLst/>
            <a:ahLst/>
            <a:cxnLst/>
            <a:rect l="l" t="t" r="r" b="b"/>
            <a:pathLst>
              <a:path w="568935" h="568935">
                <a:moveTo>
                  <a:pt x="0" y="0"/>
                </a:moveTo>
                <a:lnTo>
                  <a:pt x="568935" y="0"/>
                </a:lnTo>
                <a:lnTo>
                  <a:pt x="568935" y="568935"/>
                </a:lnTo>
                <a:lnTo>
                  <a:pt x="0" y="5689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E28F23B-E579-A8FC-C6E4-C4C7D6E71A9B}"/>
              </a:ext>
            </a:extLst>
          </p:cNvPr>
          <p:cNvSpPr/>
          <p:nvPr/>
        </p:nvSpPr>
        <p:spPr>
          <a:xfrm>
            <a:off x="12854825" y="138894"/>
            <a:ext cx="2289371" cy="732599"/>
          </a:xfrm>
          <a:custGeom>
            <a:avLst/>
            <a:gdLst/>
            <a:ahLst/>
            <a:cxnLst/>
            <a:rect l="l" t="t" r="r" b="b"/>
            <a:pathLst>
              <a:path w="2289371" h="732599">
                <a:moveTo>
                  <a:pt x="0" y="0"/>
                </a:moveTo>
                <a:lnTo>
                  <a:pt x="2289371" y="0"/>
                </a:lnTo>
                <a:lnTo>
                  <a:pt x="2289371" y="732599"/>
                </a:lnTo>
                <a:lnTo>
                  <a:pt x="0" y="7325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19378A-DEC3-8C81-D492-52607A4C4737}"/>
              </a:ext>
            </a:extLst>
          </p:cNvPr>
          <p:cNvSpPr/>
          <p:nvPr/>
        </p:nvSpPr>
        <p:spPr>
          <a:xfrm>
            <a:off x="-3096" y="-42908"/>
            <a:ext cx="18291096" cy="1248647"/>
          </a:xfrm>
          <a:prstGeom prst="rect">
            <a:avLst/>
          </a:prstGeom>
          <a:solidFill>
            <a:srgbClr val="FFBD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9" name="Picture 2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CB47AA0-A5E7-ED18-F432-0AF7F74EE6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3" y="208245"/>
            <a:ext cx="4304865" cy="85908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D7BD422-91AC-DD61-F65F-D1F503C8EC25}"/>
              </a:ext>
            </a:extLst>
          </p:cNvPr>
          <p:cNvSpPr txBox="1"/>
          <p:nvPr/>
        </p:nvSpPr>
        <p:spPr>
          <a:xfrm>
            <a:off x="648939" y="1462799"/>
            <a:ext cx="17221200" cy="77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6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endParaRPr lang="en-IN" sz="446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B36339-4EC9-6F55-E5EA-56E21AF844A4}"/>
              </a:ext>
            </a:extLst>
          </p:cNvPr>
          <p:cNvSpPr txBox="1"/>
          <p:nvPr/>
        </p:nvSpPr>
        <p:spPr>
          <a:xfrm>
            <a:off x="12507000" y="-113050"/>
            <a:ext cx="578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>
                <a:latin typeface="Amasis MT Pro" panose="02040504050005020304" pitchFamily="18" charset="0"/>
              </a:rPr>
              <a:t>ICEWSTEAM  2025</a:t>
            </a:r>
          </a:p>
          <a:p>
            <a:r>
              <a:rPr lang="en-IN" sz="4000" b="1" dirty="0">
                <a:latin typeface="Amasis MT Pro" panose="02040504050005020304" pitchFamily="18" charset="0"/>
              </a:rPr>
              <a:t>October 6-7,2025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D3DE5C-FD6E-DB3A-A450-BFF9ADD5B747}"/>
              </a:ext>
            </a:extLst>
          </p:cNvPr>
          <p:cNvSpPr txBox="1"/>
          <p:nvPr/>
        </p:nvSpPr>
        <p:spPr>
          <a:xfrm>
            <a:off x="3810000" y="2316182"/>
            <a:ext cx="128778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sz="2800" b="1" dirty="0">
                <a:highlight>
                  <a:srgbClr val="FFFF00"/>
                </a:highlight>
              </a:rPr>
              <a:t>Slide 2 </a:t>
            </a:r>
            <a:r>
              <a:rPr lang="en-IN" sz="2800" dirty="0"/>
              <a:t>– Results &amp; Conclusion </a:t>
            </a:r>
            <a:endParaRPr lang="en-IN" sz="2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Results / Key Findings</a:t>
            </a:r>
            <a:endParaRPr lang="en-IN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dirty="0"/>
              <a:t>Main outcomes, summarized in a graph, table, or bullet points.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dirty="0"/>
              <a:t>Highlight improvements or insights gained.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Comparison &amp; Significance</a:t>
            </a:r>
            <a:endParaRPr lang="en-IN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dirty="0"/>
              <a:t>Contrast with existing methods or literature (what’s better/new).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Conclusion &amp; Future 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dirty="0"/>
              <a:t>Final takeaway of your study.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dirty="0"/>
              <a:t>Scope for further research or applications.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Acknowledgment and references</a:t>
            </a:r>
            <a:endParaRPr lang="en-IN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828529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159</Words>
  <Application>Microsoft Office PowerPoint</Application>
  <PresentationFormat>Custom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Amasis MT Pro</vt:lpstr>
      <vt:lpstr>Calibri</vt:lpstr>
      <vt:lpstr>Arial</vt:lpstr>
      <vt:lpstr>Times New Roman Bold</vt:lpstr>
      <vt:lpstr>Aptos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PAPER</dc:title>
  <cp:lastModifiedBy>Dr. Veena Dhayal [MU - Jaipur]</cp:lastModifiedBy>
  <cp:revision>7</cp:revision>
  <dcterms:created xsi:type="dcterms:W3CDTF">2006-08-16T00:00:00Z</dcterms:created>
  <dcterms:modified xsi:type="dcterms:W3CDTF">2025-09-28T15:18:18Z</dcterms:modified>
  <dc:identifier>DAGyjcjmQIA</dc:identifier>
</cp:coreProperties>
</file>